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image" Target="../media/image-6-15.png"/><Relationship Id="rId16" Type="http://schemas.openxmlformats.org/officeDocument/2006/relationships/image" Target="../media/image-6-16.sv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Churn Prediction for Telecom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Bitan Ghosh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Section: BCS-3B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Department: Computer Science and Engineering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University: Techno India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662" y="420886"/>
            <a:ext cx="7541776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Results &amp; Conclusion: Empowering Churn Prevention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5662" y="1109543"/>
            <a:ext cx="13559076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successfully developed a robust machine learning model, primarily using Random Forest, that excels in predicting customer churn. This high level of accuracy ensures reliable identification of customers likely to discontinue service, providing a critical tool for business intelligence.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936081" y="2766417"/>
            <a:ext cx="188273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80%</a:t>
            </a:r>
            <a:endParaRPr lang="en-US" sz="3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508" y="1809750"/>
            <a:ext cx="2296120" cy="22961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44391" y="4297085"/>
            <a:ext cx="226635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Random Forest Accuracy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35662" y="4627959"/>
            <a:ext cx="6683812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Random Forest model achieved an impressive 80% cross-validation accuracy, outperforming other algorithms tested. This strong predictive capability is crucial for making informed business decisions regarding customer retention.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811226" y="2766417"/>
            <a:ext cx="188273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75%</a:t>
            </a:r>
            <a:endParaRPr lang="en-US" sz="30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653" y="1809750"/>
            <a:ext cx="2296120" cy="22961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95986" y="4297085"/>
            <a:ext cx="191345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Precision &amp; Recall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410807" y="4627959"/>
            <a:ext cx="6683931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a 75% precision and recall rate on unseen test data, the model effectively minimizes false positives and false negatives. This ensures both efficiency in targeting at-risk customers and comprehensive coverage of those likely to churn.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35662" y="5534858"/>
            <a:ext cx="13559076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providing a quantifiable churn probability for each telecom customer, this model delivers actionable insights, allowing businesses to understand 'who' is likely to churn and 'why' based on underlying feature importance.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35662" y="6254234"/>
            <a:ext cx="191345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Impact: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5662" y="6722864"/>
            <a:ext cx="1355907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reduces customer attrition by pinpointing high-risk individuals before they leave, enabling targeted intervention strategies.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35662" y="7021235"/>
            <a:ext cx="13559076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marketing and customer service teams to design and deploy highly effective, personalized retention campaigns, optimizing resource allocation and maximizing return on investment.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35662" y="7564517"/>
            <a:ext cx="1355907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data-driven intelligence for long-term strategic planning, helping to refine service offerings and improve overall customer satisfaction.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3152299"/>
            <a:ext cx="10977086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Introduction: Understanding Customer Churn in Telecom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2233" y="3977759"/>
            <a:ext cx="13185934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refers to the phenomenon where subscribers discontinue their service with a telecom provider. In a competitive market, predicting and preventing churn is critical for business sustainability and growth.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2233" y="4870013"/>
            <a:ext cx="6489740" cy="2224802"/>
          </a:xfrm>
          <a:prstGeom prst="roundRect">
            <a:avLst>
              <a:gd name="adj" fmla="val 493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9373" y="4870013"/>
            <a:ext cx="91440" cy="2224802"/>
          </a:xfrm>
          <a:prstGeom prst="roundRect">
            <a:avLst>
              <a:gd name="adj" fmla="val 33855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20008" y="5099209"/>
            <a:ext cx="28033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Churn Prediction?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0008" y="5545455"/>
            <a:ext cx="5962769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identification of at-risk customers allows companies to implement targeted retention strategies, significantly reducing customer loss and protecting revenue streams.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308" y="4870013"/>
            <a:ext cx="6489859" cy="2224802"/>
          </a:xfrm>
          <a:prstGeom prst="roundRect">
            <a:avLst>
              <a:gd name="adj" fmla="val 493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5448" y="4870013"/>
            <a:ext cx="91440" cy="2224802"/>
          </a:xfrm>
          <a:prstGeom prst="roundRect">
            <a:avLst>
              <a:gd name="adj" fmla="val 33855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7716083" y="5099209"/>
            <a:ext cx="289131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Learning's Role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6083" y="5545455"/>
            <a:ext cx="596288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models analyze vast datasets to identify patterns and predict future churn behavior, offering powerful insights beyond traditional methods.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2233" y="7326987"/>
            <a:ext cx="131859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leverages real telecom customer data to build a robust churn prediction system.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342" y="505063"/>
            <a:ext cx="9362837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Objectives: Building a Robust Prediction Model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42342" y="1330881"/>
            <a:ext cx="1334571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goal is to develop an accurate and actionable machine learning model for customer churn prediction in the telecom sector.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2342" y="183106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42342" y="212014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642342" y="2257544"/>
            <a:ext cx="331696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Model Development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42342" y="2654379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 a machine learning model capable of identifying customers with a high likelihood of churning.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52073" y="183106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152073" y="212014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5152073" y="2257544"/>
            <a:ext cx="229445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Preprocessing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152073" y="2654379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prepare raw telecom data, addressing missing values, encoding categorical features, and scaling numerical data.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661803" y="183106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9661803" y="212014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9661803" y="2257544"/>
            <a:ext cx="2765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 Imbalance Handling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661803" y="2654379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techniques like SMOTE to mitigate the impact of imbalanced churn classes, ensuring fair model training.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42342" y="385667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42342" y="414575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642342" y="4283154"/>
            <a:ext cx="297668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Training &amp; Evaluation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642342" y="4679990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and compare multiple ML algorithms (Decision Tree, Random Forest, XGBoost) and select the best-performing model.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5152073" y="385667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5152073" y="414575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20"/>
          <p:cNvSpPr/>
          <p:nvPr/>
        </p:nvSpPr>
        <p:spPr>
          <a:xfrm>
            <a:off x="5152073" y="4283154"/>
            <a:ext cx="334839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 Customer Satisfaction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5152073" y="4679990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insights that enable proactive interventions to address customer concerns and improve overall service experience.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661803" y="3856672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9661803" y="4145756"/>
            <a:ext cx="432625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6" name="Text 24"/>
          <p:cNvSpPr/>
          <p:nvPr/>
        </p:nvSpPr>
        <p:spPr>
          <a:xfrm>
            <a:off x="9661803" y="4283154"/>
            <a:ext cx="288309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Reduce Overall Churn Rate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9661803" y="4679990"/>
            <a:ext cx="4326255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predictions to implement targeted retention campaigns, thereby lowering the churn rate and increasing customer lifetime value.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642342" y="5882283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07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642342" y="6171367"/>
            <a:ext cx="658106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30" name="Text 28"/>
          <p:cNvSpPr/>
          <p:nvPr/>
        </p:nvSpPr>
        <p:spPr>
          <a:xfrm>
            <a:off x="642342" y="6308765"/>
            <a:ext cx="419314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Data-Driven Decision-Making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642342" y="6705600"/>
            <a:ext cx="6581061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 stakeholders with actionable intelligence to make informed decisions regarding marketing, product development, and customer service strategies.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406878" y="5882283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08</a:t>
            </a:r>
            <a:endParaRPr lang="en-US" sz="1400" dirty="0"/>
          </a:p>
        </p:txBody>
      </p:sp>
      <p:sp>
        <p:nvSpPr>
          <p:cNvPr id="33" name="Shape 31"/>
          <p:cNvSpPr/>
          <p:nvPr/>
        </p:nvSpPr>
        <p:spPr>
          <a:xfrm>
            <a:off x="7406878" y="6171367"/>
            <a:ext cx="658118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34" name="Text 32"/>
          <p:cNvSpPr/>
          <p:nvPr/>
        </p:nvSpPr>
        <p:spPr>
          <a:xfrm>
            <a:off x="7406878" y="6308765"/>
            <a:ext cx="257520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Implementation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406878" y="6705600"/>
            <a:ext cx="6581180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simple input-based prediction system that uses the trained model for practical application.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522" y="434935"/>
            <a:ext cx="6108025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Overview: Telco Customer Churn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53522" y="1146691"/>
            <a:ext cx="1352335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utilizes the "Telco Customer Churn" dataset from Kaggle, a comprehensive collection of customer information.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53522" y="1577697"/>
            <a:ext cx="6682621" cy="1210270"/>
          </a:xfrm>
          <a:prstGeom prst="roundRect">
            <a:avLst>
              <a:gd name="adj" fmla="val 196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4497" y="1758672"/>
            <a:ext cx="197715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Size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34497" y="2100739"/>
            <a:ext cx="6320671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Comprises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7,043 rows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21-22 columns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detailing various aspects of telecom customer behavior and demographics.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94258" y="1577697"/>
            <a:ext cx="6682621" cy="1210270"/>
          </a:xfrm>
          <a:prstGeom prst="roundRect">
            <a:avLst>
              <a:gd name="adj" fmla="val 196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75233" y="1758672"/>
            <a:ext cx="197715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Types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75233" y="2100739"/>
            <a:ext cx="6320671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both categorical (e.g., gender, contract type, internet service, payment method) and numerical features (e.g., tenure, monthly charges, total charges).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3522" y="3123962"/>
            <a:ext cx="231350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Data Handling Steps: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53522" y="3529251"/>
            <a:ext cx="795968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in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TotalCharges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identified and replaced with 0.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53522" y="3837623"/>
            <a:ext cx="795968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customerID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 was dropped as it holds no predictive power.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53522" y="4145994"/>
            <a:ext cx="795968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analysis revealed a significant churn imbalance, necessitating specific handling.</a:t>
            </a:r>
            <a:endParaRPr lang="en-US" sz="12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6589" y="3143726"/>
            <a:ext cx="5177790" cy="5177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5774769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Numerical Statistics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3427" y="1560671"/>
            <a:ext cx="131235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closer look at the "Telco Customer Churn" dataset's structural characteristics.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3427" y="236243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Size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3427" y="2914055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Customers: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7,043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3427" y="3333631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Features: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21 (after dropping customerID)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5353" y="236243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Breakdown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85353" y="2914055"/>
            <a:ext cx="629924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Columns: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(tenure, MonthlyCharges, TotalCharges)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353" y="3677960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Categorical Columns: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3427" y="4339709"/>
            <a:ext cx="4231005" cy="3302437"/>
          </a:xfrm>
          <a:prstGeom prst="roundRect">
            <a:avLst>
              <a:gd name="adj" fmla="val 97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9173" y="4585454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Average Tenure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99173" y="5050869"/>
            <a:ext cx="3739515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stay with the company for an average of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 months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a moderate customer lifecycle.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5199698" y="4339709"/>
            <a:ext cx="4231005" cy="3302437"/>
          </a:xfrm>
          <a:prstGeom prst="roundRect">
            <a:avLst>
              <a:gd name="adj" fmla="val 97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445443" y="4585454"/>
            <a:ext cx="314610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Median Monthly Charges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45443" y="5050869"/>
            <a:ext cx="373951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median monthly charge is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$70.35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providing insight into typical customer expenditure.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5968" y="4339709"/>
            <a:ext cx="4231005" cy="3302437"/>
          </a:xfrm>
          <a:prstGeom prst="roundRect">
            <a:avLst>
              <a:gd name="adj" fmla="val 97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91712" y="4585454"/>
            <a:ext cx="338494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Contract Type Distribution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91712" y="5050869"/>
            <a:ext cx="37395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Month-to-month: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~55%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891712" y="5470446"/>
            <a:ext cx="37395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year: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~21%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891712" y="5890022"/>
            <a:ext cx="37395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year: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~24%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9891712" y="6363414"/>
            <a:ext cx="373951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prevalence of month-to-month contracts suggests higher churn risk.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13" y="468630"/>
            <a:ext cx="62387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 Used: Tools for Prediction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5313" y="1234083"/>
            <a:ext cx="1343977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suite of powerful tools and libraries were employed to facilitate data processing, model training, and evaluation.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5313" y="1697593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5313" y="2250281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5313" y="2618065"/>
            <a:ext cx="66135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programming language for all development.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1404" y="1697593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1404" y="2250281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Pandas &amp; NumPy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21404" y="2618065"/>
            <a:ext cx="6613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efficient data manipulation and numerical operations.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313" y="3230404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313" y="3783092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Matplotlib &amp; Seaborn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595313" y="4150876"/>
            <a:ext cx="66135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exploratory data analysis (EDA) and visualization.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1404" y="3230404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1404" y="3783092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scikit-learn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21404" y="4150876"/>
            <a:ext cx="6613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library for machine learning modeling and evaluation.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313" y="4763214"/>
            <a:ext cx="340162" cy="34016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5313" y="5315903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SMOTE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595313" y="5683687"/>
            <a:ext cx="661356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Synthetic Minority Over-sampling Technique, crucial for addressing class imbalance.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1404" y="4763214"/>
            <a:ext cx="340162" cy="34016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1404" y="5315903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XGBoost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7421404" y="5683687"/>
            <a:ext cx="6613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gradient boosting framework used for model training.</a:t>
            </a:r>
            <a:endParaRPr lang="en-US" sz="13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313" y="6568202"/>
            <a:ext cx="340162" cy="34016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95313" y="7120890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Pickle</a:t>
            </a:r>
            <a:endParaRPr lang="en-US" sz="1650" dirty="0"/>
          </a:p>
        </p:txBody>
      </p:sp>
      <p:sp>
        <p:nvSpPr>
          <p:cNvPr id="24" name="Text 15"/>
          <p:cNvSpPr/>
          <p:nvPr/>
        </p:nvSpPr>
        <p:spPr>
          <a:xfrm>
            <a:off x="595313" y="7488674"/>
            <a:ext cx="66135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serializing and deserializing Python objects, used to save models.</a:t>
            </a:r>
            <a:endParaRPr lang="en-US" sz="130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1404" y="6568202"/>
            <a:ext cx="340162" cy="34016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421404" y="7120890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Google Colab</a:t>
            </a:r>
            <a:endParaRPr lang="en-US" sz="1650" dirty="0"/>
          </a:p>
        </p:txBody>
      </p:sp>
      <p:sp>
        <p:nvSpPr>
          <p:cNvPr id="27" name="Text 17"/>
          <p:cNvSpPr/>
          <p:nvPr/>
        </p:nvSpPr>
        <p:spPr>
          <a:xfrm>
            <a:off x="7421404" y="7488674"/>
            <a:ext cx="6613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cloud-based environment used for development and execution.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494" y="413623"/>
            <a:ext cx="6711077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Implementation: From Data to Prediction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6494" y="1090374"/>
            <a:ext cx="1357741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machine learning pipeline involves a series of structured steps to ensure data quality and optimal model performance.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94" y="1500068"/>
            <a:ext cx="752118" cy="902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8988" y="1650444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Data Processing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28988" y="1975604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 raw data, followed by cleaning to handle inconsistencies.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4" y="2402562"/>
            <a:ext cx="752118" cy="902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8988" y="2552938"/>
            <a:ext cx="1953458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Feature Engineering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28988" y="2878098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Encoding categorical features using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LabelEncoder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model compatibility.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4" y="3305056"/>
            <a:ext cx="752118" cy="902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28988" y="3455432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 Data Splitting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28988" y="3780592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Dividing the dataset into training and testing sets.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4" y="4207550"/>
            <a:ext cx="752118" cy="9024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8988" y="4357926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4. Balancing Data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28988" y="4683085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oversampling to address class imbalance in the training data.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94" y="5110043"/>
            <a:ext cx="752118" cy="90249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28988" y="5260419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5. Model Training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428988" y="5585579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Decision Tree, Random Forest, and XGBoost models.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94" y="6012537"/>
            <a:ext cx="752118" cy="90249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28988" y="6162913"/>
            <a:ext cx="217384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6. Evaluation &amp; Selection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1428988" y="6488073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Cross-validation to compare model accuracy, leading to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selection.</a:t>
            </a:r>
            <a:endParaRPr lang="en-US" sz="11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94" y="6915031"/>
            <a:ext cx="752118" cy="90249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28988" y="7065407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7. Model Persistence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1428988" y="7390567"/>
            <a:ext cx="1267491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 the selected model and encoders using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Pickle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future use.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333" y="445770"/>
            <a:ext cx="6033611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Architecture: Flow of Prediction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67333" y="1175147"/>
            <a:ext cx="1349573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prediction system follows a clear, sequential architecture to process customer information and deliver churn insights.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704" y="1616869"/>
            <a:ext cx="12502991" cy="76266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64738" y="2088951"/>
            <a:ext cx="2849487" cy="37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Input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64738" y="2576482"/>
            <a:ext cx="2849487" cy="910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customer data is fed into the system for initial processing.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9786" y="4246995"/>
            <a:ext cx="674784" cy="6747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60623" y="6488964"/>
            <a:ext cx="2849487" cy="37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Cleaning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60623" y="6976496"/>
            <a:ext cx="2849487" cy="121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and inconsistencies are handled to ensure data quality and integrity.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554" y="4658402"/>
            <a:ext cx="674784" cy="6747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88791" y="2149049"/>
            <a:ext cx="2942059" cy="37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Encoding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788791" y="2636580"/>
            <a:ext cx="2942059" cy="121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Categorical features are converted into numerical representations for ML model compatibility.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15" y="5069810"/>
            <a:ext cx="674784" cy="6747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64010" y="7372721"/>
            <a:ext cx="2849487" cy="37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SMOTE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764010" y="7860252"/>
            <a:ext cx="2849487" cy="121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 is applied to balance the dataset, preventing bias towards the majority class.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3665" y="5481217"/>
            <a:ext cx="674784" cy="67478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293186" y="2639743"/>
            <a:ext cx="2849487" cy="37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Training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0293186" y="3127275"/>
            <a:ext cx="2849487" cy="1518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ML models (Decision Tree, Random Forest, XGBoost) are trained to learn churn patterns.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3892" y="5922989"/>
            <a:ext cx="674784" cy="674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781" y="520303"/>
            <a:ext cx="6377226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Solutions: Overcoming Hurdles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35781" y="1132403"/>
            <a:ext cx="807243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During the project, several common machine learning challenges were encountered and effectively addressed.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60570" y="1549479"/>
            <a:ext cx="22860" cy="6159818"/>
          </a:xfrm>
          <a:prstGeom prst="roundRect">
            <a:avLst>
              <a:gd name="adj" fmla="val 100449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512921" y="1549479"/>
            <a:ext cx="4036219" cy="1126688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646515" y="1702475"/>
            <a:ext cx="274962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Values in </a:t>
            </a:r>
            <a:pPr algn="r" indent="0" marL="0">
              <a:lnSpc>
                <a:spcPts val="1850"/>
              </a:lnSpc>
              <a:buNone/>
            </a:pPr>
            <a:r>
              <a:rPr lang="en-US" sz="1500" i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TotalCharges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65917" y="2033349"/>
            <a:ext cx="3730228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Blanks were replaced with 0 and the column was converted to a float data type.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594860" y="2982277"/>
            <a:ext cx="4036219" cy="1371600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4747855" y="3135273"/>
            <a:ext cx="239827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Imbalanced Churn Classes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747855" y="3466148"/>
            <a:ext cx="3730228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Applied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oversampling technique to balance the dataset, preventing biased predictions.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12921" y="4659987"/>
            <a:ext cx="4036219" cy="1371600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1557695" y="4812983"/>
            <a:ext cx="283845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Numerous Categorical Features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65917" y="5143857"/>
            <a:ext cx="3730228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</a:t>
            </a:r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 Encoding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each categorical feature and stored encoders in a dictionary for consistency.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4594860" y="6337697"/>
            <a:ext cx="4036219" cy="1371600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6" name="Text 13"/>
          <p:cNvSpPr/>
          <p:nvPr/>
        </p:nvSpPr>
        <p:spPr>
          <a:xfrm>
            <a:off x="4747855" y="6490692"/>
            <a:ext cx="303918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Need for User-Friendly Prediction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747855" y="6821567"/>
            <a:ext cx="3730228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Developed an input-driven system leveraging the saved model and encoders for real-time predictions.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2025-11-14T15:01:03Z</dcterms:created>
  <dcterms:modified xsi:type="dcterms:W3CDTF">2025-11-14T15:01:03Z</dcterms:modified>
</cp:coreProperties>
</file>